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A8E51C-B5C7-4115-8B12-D849F494266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AC345-2C52-4BD4-844D-F12194F98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SFVF covers an area in northern </a:t>
            </a:r>
            <a:r>
              <a:rPr lang="en-US" dirty="0" err="1" smtClean="0"/>
              <a:t>arizona</a:t>
            </a:r>
            <a:r>
              <a:rPr lang="en-US" dirty="0" smtClean="0"/>
              <a:t> of 4,700 km</a:t>
            </a:r>
            <a:r>
              <a:rPr lang="en-US" baseline="30000" dirty="0" smtClean="0"/>
              <a:t>2</a:t>
            </a:r>
            <a:r>
              <a:rPr lang="en-US" baseline="0" dirty="0" smtClean="0"/>
              <a:t> has been active for over 6 million years, with formation of over 600 volcanoes, dominantly cinder cones</a:t>
            </a:r>
          </a:p>
          <a:p>
            <a:r>
              <a:rPr lang="en-US" baseline="0" dirty="0" smtClean="0"/>
              <a:t>Basaltic volcanism is characterized by low silica content, low-viscosity and formation of cinder cones</a:t>
            </a:r>
          </a:p>
          <a:p>
            <a:r>
              <a:rPr lang="en-US" baseline="0" dirty="0" smtClean="0"/>
              <a:t>Activity in the vent changes with different phases of eruption directly related to the ratio of gas/liquid in the magma</a:t>
            </a:r>
          </a:p>
          <a:p>
            <a:r>
              <a:rPr lang="en-US" baseline="0" dirty="0" smtClean="0"/>
              <a:t>When lava erupts after cone-building is complete the lava can breach the a cinder cone, and large segments of the cone can be removed and rafted on the surface of the flow creating an asymmetrical morphology exemplified in the photo of strawberry crater-point to photo</a:t>
            </a:r>
          </a:p>
          <a:p>
            <a:r>
              <a:rPr lang="en-US" dirty="0" smtClean="0"/>
              <a:t>Typically</a:t>
            </a:r>
            <a:r>
              <a:rPr lang="en-US" baseline="0" dirty="0" smtClean="0"/>
              <a:t> post-rafting activity occurs that facilitates rebuilding of the cone to its symmetrical shape</a:t>
            </a:r>
          </a:p>
          <a:p>
            <a:r>
              <a:rPr lang="en-US" baseline="0" dirty="0" smtClean="0"/>
              <a:t>Occasionally changes in eruptive regime prevent cone re-growth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O’Neill Crater, </a:t>
            </a:r>
            <a:r>
              <a:rPr lang="en-US" baseline="0" dirty="0" smtClean="0"/>
              <a:t>in the San Francisco Volcanic Field is my field area-point out on map, breaching of the cone occurred followed by further eruptive phases that did not rebuild the cone</a:t>
            </a:r>
          </a:p>
          <a:p>
            <a:r>
              <a:rPr lang="en-US" baseline="0" dirty="0" smtClean="0"/>
              <a:t>The question I have been trying to answer is why was cone re-growth not possible at O’Neill Crater even though subsequent eruptive phases occurred like at SP crater in the San Francisco Volcanic Field?-point to photo. Sp Crater also experienced breaching and rafting but re-built with continued eruption</a:t>
            </a:r>
          </a:p>
          <a:p>
            <a:r>
              <a:rPr lang="en-US" baseline="0" dirty="0" smtClean="0"/>
              <a:t>Why is this study important? </a:t>
            </a:r>
          </a:p>
          <a:p>
            <a:r>
              <a:rPr lang="en-US" baseline="0" dirty="0" smtClean="0"/>
              <a:t>The current models for eruption and growth of cinder cones is too simplistic</a:t>
            </a:r>
          </a:p>
          <a:p>
            <a:r>
              <a:rPr lang="en-US" baseline="0" dirty="0" smtClean="0"/>
              <a:t>Little attention has been paid to the complexities sometimes seen in basalt volcanism and the formation and eruptive histories of cinder cones</a:t>
            </a:r>
          </a:p>
          <a:p>
            <a:r>
              <a:rPr lang="en-US" baseline="0" dirty="0" smtClean="0"/>
              <a:t>Cinder cones on Mars may not reflect the perfect symmetry we so often think of, like 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collection consists of field work by</a:t>
            </a:r>
            <a:r>
              <a:rPr lang="en-US" baseline="0" dirty="0" smtClean="0"/>
              <a:t> mapping, geologic analysis of the area using some necessary tools such as a </a:t>
            </a:r>
            <a:r>
              <a:rPr lang="en-US" baseline="0" dirty="0" err="1" smtClean="0"/>
              <a:t>brunton</a:t>
            </a:r>
            <a:r>
              <a:rPr lang="en-US" baseline="0" dirty="0" smtClean="0"/>
              <a:t> compass</a:t>
            </a:r>
          </a:p>
          <a:p>
            <a:r>
              <a:rPr lang="en-US" baseline="0" dirty="0" smtClean="0"/>
              <a:t>Samples were strategically gathered from the area to have thin sections made for microscope work</a:t>
            </a:r>
          </a:p>
          <a:p>
            <a:r>
              <a:rPr lang="en-US" baseline="0" dirty="0" smtClean="0"/>
              <a:t>And, in addition to determining the chronology of the area, a more constrained age for O’Neill will be obtained using the relatively new technique, Optically stimulated luminescence</a:t>
            </a:r>
          </a:p>
          <a:p>
            <a:r>
              <a:rPr lang="en-US" baseline="0" dirty="0" smtClean="0"/>
              <a:t>The last determination of the age of formation for O’Neill Crater was completed in the 70’s using K/</a:t>
            </a:r>
            <a:r>
              <a:rPr lang="en-US" baseline="0" dirty="0" err="1" smtClean="0"/>
              <a:t>Ar</a:t>
            </a:r>
            <a:endParaRPr lang="en-US" baseline="0" dirty="0" smtClean="0"/>
          </a:p>
          <a:p>
            <a:r>
              <a:rPr lang="en-US" baseline="0" dirty="0" smtClean="0"/>
              <a:t>It was determined at that time that the age of formation was 50,000 years old +-14,000 years</a:t>
            </a:r>
          </a:p>
          <a:p>
            <a:r>
              <a:rPr lang="en-US" baseline="0" dirty="0" smtClean="0"/>
              <a:t>OSL analysis should yield a more accurate and constrained time frame for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section analysis is still ongoing as is rock crushing for OSL dating that will be completed this summer at the Utah State University OSL</a:t>
            </a:r>
            <a:r>
              <a:rPr lang="en-US" baseline="0" dirty="0" smtClean="0"/>
              <a:t> lab</a:t>
            </a:r>
          </a:p>
          <a:p>
            <a:r>
              <a:rPr lang="en-US" baseline="0" dirty="0" smtClean="0"/>
              <a:t>Further mapping is also necessary to determine complex relations in some outcrops found in the field area</a:t>
            </a:r>
          </a:p>
          <a:p>
            <a:r>
              <a:rPr lang="en-US" baseline="0" dirty="0" smtClean="0"/>
              <a:t>Using geologic principles such as the Law of Superposition, cross-cutting relations, and a knowledge of </a:t>
            </a:r>
            <a:r>
              <a:rPr lang="en-US" baseline="0" dirty="0" err="1" smtClean="0"/>
              <a:t>volcanology</a:t>
            </a:r>
            <a:r>
              <a:rPr lang="en-US" baseline="0" dirty="0" smtClean="0"/>
              <a:t>, a chronology of events can be determined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goal in this project</a:t>
            </a:r>
            <a:r>
              <a:rPr lang="en-US" baseline="0" dirty="0" smtClean="0"/>
              <a:t> was to determine the eruptive history to explain the complex morphology at O’Neill crater </a:t>
            </a:r>
            <a:endParaRPr lang="en-US" dirty="0" smtClean="0"/>
          </a:p>
          <a:p>
            <a:r>
              <a:rPr lang="en-US" dirty="0" smtClean="0"/>
              <a:t>The chronology </a:t>
            </a:r>
            <a:r>
              <a:rPr lang="en-US" baseline="0" dirty="0" smtClean="0"/>
              <a:t>can be described as follows:</a:t>
            </a:r>
          </a:p>
          <a:p>
            <a:r>
              <a:rPr lang="en-US" baseline="0" dirty="0" smtClean="0"/>
              <a:t>First, a vent opened up and eruption created the cone</a:t>
            </a:r>
          </a:p>
          <a:p>
            <a:r>
              <a:rPr lang="en-US" baseline="0" dirty="0" smtClean="0"/>
              <a:t>Second, once the cone-building stage was complete, continued eruption weakened the cone on the eastern side creating a breach where lava escaped and rafted large portions of the cone away on the surface of the flow</a:t>
            </a:r>
          </a:p>
          <a:p>
            <a:r>
              <a:rPr lang="en-US" baseline="0" dirty="0" smtClean="0"/>
              <a:t>Third, extrusion of the more viscous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dome occurred (Point out photo)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the cone breaching stage, likely the magma left behind in the conduit consisted of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that now makes up the dome</a:t>
            </a:r>
          </a:p>
          <a:p>
            <a:r>
              <a:rPr lang="en-US" baseline="0" dirty="0" smtClean="0"/>
              <a:t>An injection of new basaltic-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 magma into the conduit caused an increase in pressure that triggered a new eruption in which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dome was extruded-inclusions of basaltic-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dome can be found as seen in the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</a:t>
            </a:r>
            <a:r>
              <a:rPr lang="en-US" dirty="0" err="1" smtClean="0"/>
              <a:t>dacite</a:t>
            </a:r>
            <a:r>
              <a:rPr lang="en-US" dirty="0" smtClean="0"/>
              <a:t> erupted, basaltic-</a:t>
            </a:r>
            <a:r>
              <a:rPr lang="en-US" dirty="0" err="1" smtClean="0"/>
              <a:t>andesite</a:t>
            </a:r>
            <a:r>
              <a:rPr lang="en-US" dirty="0" smtClean="0"/>
              <a:t> continued to erupt using the same conduit</a:t>
            </a:r>
          </a:p>
          <a:p>
            <a:r>
              <a:rPr lang="en-US" dirty="0" smtClean="0"/>
              <a:t>Rocks collected in the field have rigid pieces of the </a:t>
            </a:r>
            <a:r>
              <a:rPr lang="en-US" dirty="0" err="1" smtClean="0"/>
              <a:t>dacite</a:t>
            </a:r>
            <a:r>
              <a:rPr lang="en-US" baseline="0" dirty="0" smtClean="0"/>
              <a:t> surrounded by basaltic 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 cinder as seen in the photo which is evidence of the eruption that followed</a:t>
            </a:r>
          </a:p>
          <a:p>
            <a:r>
              <a:rPr lang="en-US" baseline="0" dirty="0" smtClean="0"/>
              <a:t>The lack of significant outcrops of this late stage basaltic 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 eruption suggests that the volume erupted was insufficient to re-build the cone where the breach occurred</a:t>
            </a:r>
          </a:p>
          <a:p>
            <a:r>
              <a:rPr lang="en-US" baseline="0" dirty="0" smtClean="0"/>
              <a:t>The question we have now is how long was the lag time between the eruption of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and the eruption of the basaltic-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A new thin section is being made to view the contact between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and basaltic </a:t>
            </a:r>
            <a:r>
              <a:rPr lang="en-US" baseline="0" dirty="0" err="1" smtClean="0"/>
              <a:t>andesite</a:t>
            </a:r>
            <a:r>
              <a:rPr lang="en-US" baseline="0" dirty="0" smtClean="0"/>
              <a:t> to look for evidence of a chilled margin on the </a:t>
            </a:r>
            <a:r>
              <a:rPr lang="en-US" baseline="0" dirty="0" err="1" smtClean="0"/>
              <a:t>dacite</a:t>
            </a:r>
            <a:r>
              <a:rPr lang="en-US" baseline="0" dirty="0" smtClean="0"/>
              <a:t> which should answer this new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 like to thank Dr. Nancy Riggs for giving me this amazing opportunity and being such a wonderful mentor</a:t>
            </a:r>
          </a:p>
          <a:p>
            <a:r>
              <a:rPr lang="en-US" dirty="0" smtClean="0"/>
              <a:t>I would like to thank the NAU Space Grant Office for their support of undergraduates</a:t>
            </a:r>
            <a:r>
              <a:rPr lang="en-US" baseline="0" dirty="0" smtClean="0"/>
              <a:t> completing research </a:t>
            </a:r>
          </a:p>
          <a:p>
            <a:r>
              <a:rPr lang="en-US" baseline="0" dirty="0" smtClean="0"/>
              <a:t>And my family, without them, this would not have </a:t>
            </a:r>
            <a:r>
              <a:rPr lang="en-US" baseline="0" smtClean="0"/>
              <a:t>been possible for 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C345-2C52-4BD4-844D-F12194F987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B3E791-0FB7-4ED6-9288-2A01CFD011E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8EC2AE-D65D-4B78-B829-BB6F626E09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facweb.bhc.edu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Complex cinder cone eruptive sequence at O’Neill Crater, San Francisco Volcanic Field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00864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Beth </a:t>
            </a:r>
            <a:r>
              <a:rPr lang="en-US" dirty="0" err="1" smtClean="0"/>
              <a:t>Schreck</a:t>
            </a:r>
            <a:endParaRPr lang="en-US" dirty="0" smtClean="0"/>
          </a:p>
          <a:p>
            <a:pPr algn="ctr"/>
            <a:r>
              <a:rPr lang="en-US" dirty="0" smtClean="0"/>
              <a:t>Northern Arizona University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Mentor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Dr. Nancy Riggs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zsgc_text_white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029200"/>
            <a:ext cx="1095912" cy="1463040"/>
          </a:xfrm>
          <a:prstGeom prst="rect">
            <a:avLst/>
          </a:prstGeom>
        </p:spPr>
      </p:pic>
      <p:pic>
        <p:nvPicPr>
          <p:cNvPr id="5" name="Picture 4" descr="NAU_PrimV_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029200"/>
            <a:ext cx="990600" cy="146304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O'Ne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ln w="762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0200" y="6383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http://facweb.bhc.edu/academics/science/harwoodr/rhweb/thesis/index.htm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San Francisco Volcanic Field - 4,700 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over 600 volcanoes, 6 Ma to present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Basaltic volcanism characteristics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 in vent activity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Lava breaching and rafting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Post-rafting activity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rawberry Crater-Har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4165600" cy="312420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http://facweb.bhc.edu/academics/science/harwoodr/rhweb/thesis/index.htm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Goals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O’Neill Crater</a:t>
            </a:r>
          </a:p>
          <a:p>
            <a:r>
              <a:rPr lang="en-US" dirty="0" smtClean="0"/>
              <a:t>Why was there no cone re-growth with further eruption?</a:t>
            </a:r>
          </a:p>
          <a:p>
            <a:r>
              <a:rPr lang="en-US" dirty="0" smtClean="0"/>
              <a:t>Cinder cone models currently too simplistic</a:t>
            </a:r>
          </a:p>
          <a:p>
            <a:r>
              <a:rPr lang="en-US" dirty="0" smtClean="0"/>
              <a:t>Cinder cones on Mars may have complex morphology</a:t>
            </a:r>
            <a:endParaRPr lang="en-US" dirty="0"/>
          </a:p>
        </p:txBody>
      </p:sp>
      <p:pic>
        <p:nvPicPr>
          <p:cNvPr id="5" name="Content Placeholder 4" descr="O'Neill-SFVF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838200"/>
            <a:ext cx="3067286" cy="37267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72200" y="3026664"/>
            <a:ext cx="552081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PCr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0628" y="4724400"/>
            <a:ext cx="2940972" cy="20467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5188" y="6553200"/>
            <a:ext cx="2308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SP Crater photo courtesy WA Duffield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2667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5"/>
              </a:rPr>
              <a:t>http://facweb.bhc.edu/</a:t>
            </a:r>
            <a:endParaRPr lang="en-US" sz="900" dirty="0" smtClean="0"/>
          </a:p>
          <a:p>
            <a:r>
              <a:rPr lang="en-US" sz="900" dirty="0" smtClean="0"/>
              <a:t>academics/science/</a:t>
            </a:r>
          </a:p>
          <a:p>
            <a:r>
              <a:rPr lang="en-US" sz="900" dirty="0" err="1" smtClean="0"/>
              <a:t>harwoodr</a:t>
            </a:r>
            <a:r>
              <a:rPr lang="en-US" sz="900" dirty="0" smtClean="0"/>
              <a:t>/</a:t>
            </a:r>
            <a:r>
              <a:rPr lang="en-US" sz="900" dirty="0" err="1" smtClean="0"/>
              <a:t>rhweb</a:t>
            </a:r>
            <a:r>
              <a:rPr lang="en-US" sz="900" dirty="0" smtClean="0"/>
              <a:t>/thesis/</a:t>
            </a:r>
          </a:p>
          <a:p>
            <a:r>
              <a:rPr lang="en-US" sz="900" dirty="0" err="1" smtClean="0"/>
              <a:t>FullThesis</a:t>
            </a:r>
            <a:r>
              <a:rPr lang="en-US" sz="900" dirty="0" smtClean="0"/>
              <a:t>/index.htm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collection at O’Neill Crater</a:t>
            </a:r>
          </a:p>
          <a:p>
            <a:r>
              <a:rPr lang="en-US" dirty="0" smtClean="0"/>
              <a:t>Field work</a:t>
            </a:r>
          </a:p>
          <a:p>
            <a:r>
              <a:rPr lang="en-US" dirty="0" smtClean="0"/>
              <a:t>Samples collected for thin section and Optically  Stimulated </a:t>
            </a:r>
            <a:r>
              <a:rPr lang="en-US" smtClean="0"/>
              <a:t>Luminescence dating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038600" cy="30289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sections</a:t>
            </a:r>
          </a:p>
          <a:p>
            <a:r>
              <a:rPr lang="en-US" dirty="0" smtClean="0"/>
              <a:t>Rock crushing and lab work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Geologic principles</a:t>
            </a:r>
            <a:endParaRPr lang="en-US" dirty="0"/>
          </a:p>
        </p:txBody>
      </p:sp>
      <p:pic>
        <p:nvPicPr>
          <p:cNvPr id="4" name="Picture 3" descr="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4617720" cy="346329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  eruptive history of O’Neill crater</a:t>
            </a:r>
          </a:p>
          <a:p>
            <a:r>
              <a:rPr lang="en-US" dirty="0" smtClean="0"/>
              <a:t>Chronology based on field analysis:</a:t>
            </a:r>
          </a:p>
          <a:p>
            <a:pPr marL="514350" indent="-514350">
              <a:buAutoNum type="arabicPeriod"/>
            </a:pPr>
            <a:r>
              <a:rPr lang="en-US" dirty="0" smtClean="0"/>
              <a:t>Cone-building stage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Continued eruption breached cone</a:t>
            </a:r>
          </a:p>
          <a:p>
            <a:pPr marL="514350" indent="-514350">
              <a:buAutoNum type="arabicPeriod"/>
            </a:pPr>
            <a:r>
              <a:rPr lang="en-US" dirty="0" smtClean="0"/>
              <a:t>Extrusion of </a:t>
            </a:r>
            <a:r>
              <a:rPr lang="en-US" dirty="0" err="1" smtClean="0"/>
              <a:t>dacite</a:t>
            </a:r>
            <a:r>
              <a:rPr lang="en-US" dirty="0" smtClean="0"/>
              <a:t> dome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30289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Dacite</a:t>
            </a:r>
            <a:r>
              <a:rPr lang="en-US" dirty="0" smtClean="0"/>
              <a:t> dome extrusion complex</a:t>
            </a:r>
          </a:p>
          <a:p>
            <a:r>
              <a:rPr lang="en-US" dirty="0" smtClean="0"/>
              <a:t>Injection of basaltic- </a:t>
            </a:r>
            <a:r>
              <a:rPr lang="en-US" dirty="0" err="1" smtClean="0"/>
              <a:t>andesite</a:t>
            </a:r>
            <a:endParaRPr lang="en-US" dirty="0" smtClean="0"/>
          </a:p>
          <a:p>
            <a:r>
              <a:rPr lang="en-US" dirty="0" smtClean="0"/>
              <a:t>Eruption triggered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325416" cy="443388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2133600"/>
            <a:ext cx="7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dacite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20040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basaltic-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andesite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Basaltic-</a:t>
            </a:r>
            <a:r>
              <a:rPr lang="en-US" dirty="0" err="1" smtClean="0"/>
              <a:t>andesite</a:t>
            </a:r>
            <a:r>
              <a:rPr lang="en-US" dirty="0" smtClean="0"/>
              <a:t> eruption continues</a:t>
            </a:r>
          </a:p>
          <a:p>
            <a:r>
              <a:rPr lang="en-US" dirty="0" smtClean="0"/>
              <a:t>Evidence from rocks collected</a:t>
            </a:r>
          </a:p>
          <a:p>
            <a:r>
              <a:rPr lang="en-US" dirty="0" smtClean="0"/>
              <a:t>Question still needs to be answered</a:t>
            </a:r>
          </a:p>
          <a:p>
            <a:r>
              <a:rPr lang="en-US" dirty="0" smtClean="0"/>
              <a:t>New thin section made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38600" cy="302895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2209800"/>
            <a:ext cx="174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dacite</a:t>
            </a:r>
            <a:r>
              <a:rPr lang="en-US" dirty="0" smtClean="0">
                <a:solidFill>
                  <a:schemeClr val="bg1"/>
                </a:solidFill>
              </a:rPr>
              <a:t> fragment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966466" y="2787134"/>
            <a:ext cx="468868" cy="76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9600" y="3436257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basaltic-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andesite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Nancy Riggs</a:t>
            </a:r>
          </a:p>
          <a:p>
            <a:r>
              <a:rPr lang="en-US" dirty="0" smtClean="0"/>
              <a:t>NAU Space Grant Program</a:t>
            </a:r>
          </a:p>
          <a:p>
            <a:r>
              <a:rPr lang="en-US" dirty="0" smtClean="0"/>
              <a:t>My family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1014</Words>
  <Application>Microsoft Office PowerPoint</Application>
  <PresentationFormat>On-screen Show (4:3)</PresentationFormat>
  <Paragraphs>104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Complex cinder cone eruptive sequence at O’Neill Crater, San Francisco Volcanic Field</vt:lpstr>
      <vt:lpstr>Introduction</vt:lpstr>
      <vt:lpstr>Project Goals</vt:lpstr>
      <vt:lpstr>Data</vt:lpstr>
      <vt:lpstr>Analysis</vt:lpstr>
      <vt:lpstr>Results</vt:lpstr>
      <vt:lpstr>Results</vt:lpstr>
      <vt:lpstr>Results</vt:lpstr>
      <vt:lpstr>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cinder cone eruptive sequence at O’Neill Crater, San Francisco Volcanic Field</dc:title>
  <dc:creator>Beth</dc:creator>
  <cp:lastModifiedBy>NAUStudent</cp:lastModifiedBy>
  <cp:revision>45</cp:revision>
  <dcterms:created xsi:type="dcterms:W3CDTF">2010-04-09T18:57:53Z</dcterms:created>
  <dcterms:modified xsi:type="dcterms:W3CDTF">2010-04-12T17:31:46Z</dcterms:modified>
</cp:coreProperties>
</file>